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7" r:id="rId6"/>
    <p:sldId id="266" r:id="rId7"/>
    <p:sldId id="268" r:id="rId8"/>
    <p:sldId id="269" r:id="rId9"/>
    <p:sldId id="270" r:id="rId10"/>
    <p:sldId id="272" r:id="rId11"/>
    <p:sldId id="271" r:id="rId12"/>
    <p:sldId id="273" r:id="rId13"/>
    <p:sldId id="262" r:id="rId14"/>
    <p:sldId id="275" r:id="rId15"/>
    <p:sldId id="278" r:id="rId16"/>
    <p:sldId id="276" r:id="rId17"/>
    <p:sldId id="279" r:id="rId18"/>
    <p:sldId id="264" r:id="rId19"/>
    <p:sldId id="265" r:id="rId2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FFB8"/>
    <a:srgbClr val="47FF9A"/>
    <a:srgbClr val="69FFAD"/>
    <a:srgbClr val="00F66F"/>
    <a:srgbClr val="FF5757"/>
    <a:srgbClr val="00F26D"/>
    <a:srgbClr val="91B9F9"/>
    <a:srgbClr val="2271F2"/>
    <a:srgbClr val="00E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342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cd7bb48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cd7bb48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8946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cd7bb48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cd7bb48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9065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cd7bb48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cd7bb48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26411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c4033f8d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c4033f8d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c4033f8d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c4033f8d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04408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8b606cc0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8b606cc0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05369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8b606cc0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8b606cc0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6202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8b606cc0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8b606cc0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75223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2bf8da8b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c2bf8da8b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2bf8da8be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2bf8da8be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0c4033f8d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0c4033f8d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122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4672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8117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c4033f8d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c4033f8d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53176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cd7bb48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cd7bb48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2238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392800" y="1537500"/>
            <a:ext cx="42222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PRÉSENTATION</a:t>
            </a:r>
            <a:b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Menu Maker by Qwenta</a:t>
            </a:r>
            <a:endParaRPr sz="31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15175" y="118275"/>
            <a:ext cx="23847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LEGER Thomas</a:t>
            </a:r>
            <a:b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25/06/2024</a:t>
            </a:r>
            <a:endParaRPr sz="1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0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Suivi du projet avec le Kanban - Les avantages</a:t>
            </a:r>
            <a:endParaRPr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434775" y="1085525"/>
            <a:ext cx="8320500" cy="281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500" dirty="0">
                <a:latin typeface="Montserrat" panose="00000500000000000000" pitchFamily="2" charset="0"/>
              </a:rPr>
              <a:t>Visualisation générale du flux de travail</a:t>
            </a: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500" dirty="0">
                <a:latin typeface="Montserrat" panose="00000500000000000000" pitchFamily="2" charset="0"/>
              </a:rPr>
              <a:t>Priorisation des taches importantes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500" dirty="0">
                <a:latin typeface="Montserrat" panose="00000500000000000000" pitchFamily="2" charset="0"/>
              </a:rPr>
              <a:t>Identification des tâches bloquantes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500" dirty="0">
                <a:latin typeface="Montserrat" panose="00000500000000000000" pitchFamily="2" charset="0"/>
              </a:rPr>
              <a:t>Rétrospectives sur l’avancement  pour des ajustements continus afin</a:t>
            </a:r>
            <a:br>
              <a:rPr lang="fr-FR" sz="1500" dirty="0">
                <a:latin typeface="Montserrat" panose="00000500000000000000" pitchFamily="2" charset="0"/>
              </a:rPr>
            </a:br>
            <a:r>
              <a:rPr lang="fr-FR" sz="1500" dirty="0">
                <a:latin typeface="Montserrat" panose="00000500000000000000" pitchFamily="2" charset="0"/>
              </a:rPr>
              <a:t>d’optimiser le développement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6682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Suivi du projet avec le Kanban – La User Story</a:t>
            </a:r>
            <a:endParaRPr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10D8233-477C-DC98-DAA1-D680BA1A2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257" y="947290"/>
            <a:ext cx="5314899" cy="391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14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Suivi du projet avec le Kanban – </a:t>
            </a:r>
            <a:r>
              <a:rPr lang="fr" sz="18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Explications d’une User Story</a:t>
            </a:r>
            <a:endParaRPr sz="1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311700" y="912854"/>
            <a:ext cx="8320500" cy="378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sz="1300" u="sng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Description :</a:t>
            </a:r>
            <a:r>
              <a:rPr lang="fr" sz="13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il s’agit d’</a:t>
            </a:r>
            <a:r>
              <a:rPr lang="fr-FR" sz="1300" dirty="0">
                <a:latin typeface="Montserrat" panose="00000500000000000000" pitchFamily="2" charset="0"/>
              </a:rPr>
              <a:t> un résumé de la fonctionnalité ou de l'exigence du point de vue de l'utilisateur.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300" u="sng" dirty="0">
                <a:latin typeface="Montserrat" panose="00000500000000000000" pitchFamily="2" charset="0"/>
              </a:rPr>
              <a:t>Etat :</a:t>
            </a:r>
            <a:r>
              <a:rPr lang="fr-FR" sz="1300" dirty="0">
                <a:latin typeface="Montserrat" panose="00000500000000000000" pitchFamily="2" charset="0"/>
              </a:rPr>
              <a:t> état d’avancement de la User Story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300" u="sng" dirty="0">
                <a:latin typeface="Montserrat" panose="00000500000000000000" pitchFamily="2" charset="0"/>
              </a:rPr>
              <a:t>Priorité :</a:t>
            </a:r>
            <a:r>
              <a:rPr lang="fr-FR" sz="1300" dirty="0">
                <a:latin typeface="Montserrat" panose="00000500000000000000" pitchFamily="2" charset="0"/>
              </a:rPr>
              <a:t> ordre d’importance à la réalisation de la User Story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300" u="sng" dirty="0">
                <a:latin typeface="Montserrat" panose="00000500000000000000" pitchFamily="2" charset="0"/>
              </a:rPr>
              <a:t>Catégorie :</a:t>
            </a:r>
            <a:r>
              <a:rPr lang="fr-FR" sz="1300" dirty="0">
                <a:latin typeface="Montserrat" panose="00000500000000000000" pitchFamily="2" charset="0"/>
              </a:rPr>
              <a:t> regroupe les User Stories par thèmes ou types de fonctionnalités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300" u="sng" dirty="0">
                <a:latin typeface="Montserrat" panose="00000500000000000000" pitchFamily="2" charset="0"/>
              </a:rPr>
              <a:t>Complexité :</a:t>
            </a:r>
            <a:r>
              <a:rPr lang="fr-FR" sz="1300" dirty="0">
                <a:latin typeface="Montserrat" panose="00000500000000000000" pitchFamily="2" charset="0"/>
              </a:rPr>
              <a:t> évaluation de la difficulté relative de mise en œuvre de la User Story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300" u="sng" dirty="0">
                <a:latin typeface="Montserrat" panose="00000500000000000000" pitchFamily="2" charset="0"/>
              </a:rPr>
              <a:t>Temps nécessaire :</a:t>
            </a:r>
            <a:r>
              <a:rPr lang="fr-FR" sz="1300" dirty="0">
                <a:latin typeface="Montserrat" panose="00000500000000000000" pitchFamily="2" charset="0"/>
              </a:rPr>
              <a:t> estimation la durée requise pour compléter la User Story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300" u="sng" dirty="0">
                <a:latin typeface="Montserrat" panose="00000500000000000000" pitchFamily="2" charset="0"/>
              </a:rPr>
              <a:t>Attribué à :</a:t>
            </a:r>
            <a:r>
              <a:rPr lang="fr-FR" sz="1300" dirty="0">
                <a:latin typeface="Montserrat" panose="00000500000000000000" pitchFamily="2" charset="0"/>
              </a:rPr>
              <a:t> indique quelle partie de l'équipe est responsable de la réalisation de la User Story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300" u="sng" dirty="0">
                <a:latin typeface="Montserrat" panose="00000500000000000000" pitchFamily="2" charset="0"/>
              </a:rPr>
              <a:t>Tâches à réaliser :</a:t>
            </a:r>
            <a:r>
              <a:rPr lang="fr-FR" sz="1300" dirty="0">
                <a:latin typeface="Montserrat" panose="00000500000000000000" pitchFamily="2" charset="0"/>
              </a:rPr>
              <a:t> actions spécifiques nécessaires pour compléter la User Story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300" u="sng" dirty="0">
                <a:latin typeface="Montserrat" panose="00000500000000000000" pitchFamily="2" charset="0"/>
              </a:rPr>
              <a:t>Spécifications :</a:t>
            </a:r>
            <a:r>
              <a:rPr lang="fr-FR" sz="1300" dirty="0">
                <a:latin typeface="Montserrat" panose="00000500000000000000" pitchFamily="2" charset="0"/>
              </a:rPr>
              <a:t> fournissent des détails techniques et fonctionnels sur la User Story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300" u="sng" dirty="0">
                <a:latin typeface="Montserrat" panose="00000500000000000000" pitchFamily="2" charset="0"/>
              </a:rPr>
              <a:t>Critères d'acceptation :</a:t>
            </a:r>
            <a:r>
              <a:rPr lang="fr-FR" sz="1300" dirty="0">
                <a:latin typeface="Montserrat" panose="00000500000000000000" pitchFamily="2" charset="0"/>
              </a:rPr>
              <a:t> conditions spécifiques qui doivent être remplies pour que la User Story soit considérée comme terminée</a:t>
            </a:r>
            <a:endParaRPr sz="1300" dirty="0">
              <a:solidFill>
                <a:srgbClr val="0D0D0D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71386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Spécifications techniques :</a:t>
            </a:r>
            <a:endParaRPr sz="1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sz="1000" dirty="0"/>
          </a:p>
        </p:txBody>
      </p:sp>
      <p:sp>
        <p:nvSpPr>
          <p:cNvPr id="105" name="Google Shape;105;p19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04;p19">
            <a:extLst>
              <a:ext uri="{FF2B5EF4-FFF2-40B4-BE49-F238E27FC236}">
                <a16:creationId xmlns:a16="http://schemas.microsoft.com/office/drawing/2014/main" id="{84C9182F-7731-5D51-AD87-66E25F501046}"/>
              </a:ext>
            </a:extLst>
          </p:cNvPr>
          <p:cNvSpPr txBox="1"/>
          <p:nvPr/>
        </p:nvSpPr>
        <p:spPr>
          <a:xfrm>
            <a:off x="411750" y="961772"/>
            <a:ext cx="8320500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19100" indent="-285750">
              <a:lnSpc>
                <a:spcPct val="150000"/>
              </a:lnSpc>
              <a:buClr>
                <a:srgbClr val="FF0000"/>
              </a:buClr>
              <a:buSzPts val="1500"/>
              <a:buFont typeface="Wingdings" panose="05000000000000000000" pitchFamily="2" charset="2"/>
              <a:buChar char="Ø"/>
            </a:pPr>
            <a:r>
              <a:rPr lang="fr-FR" u="sng" dirty="0">
                <a:solidFill>
                  <a:srgbClr val="FF0000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Côté front-end :</a:t>
            </a:r>
            <a:endParaRPr lang="fr-FR" u="sng" dirty="0">
              <a:solidFill>
                <a:srgbClr val="FF0000"/>
              </a:solidFill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15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HTML / CSS :</a:t>
            </a:r>
            <a:r>
              <a:rPr lang="fr-FR" dirty="0"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langages standards simples et efficaces pour la structuration et la stylisation</a:t>
            </a:r>
            <a:endParaRPr lang="fr-FR" u="sng" dirty="0"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15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React :</a:t>
            </a:r>
            <a:r>
              <a:rPr lang="fr-FR" dirty="0"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dirty="0"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bibliothèque JavaScript qui facilite le code, le développement et l’organisation</a:t>
            </a:r>
          </a:p>
          <a:p>
            <a:pPr marL="133350">
              <a:lnSpc>
                <a:spcPct val="150000"/>
              </a:lnSpc>
              <a:buClr>
                <a:srgbClr val="0D0D0D"/>
              </a:buClr>
              <a:buSzPts val="1500"/>
            </a:pPr>
            <a:endParaRPr lang="fr-FR" dirty="0"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19100" indent="-285750">
              <a:lnSpc>
                <a:spcPct val="150000"/>
              </a:lnSpc>
              <a:buClr>
                <a:srgbClr val="FF0000"/>
              </a:buClr>
              <a:buSzPts val="1500"/>
              <a:buFont typeface="Wingdings" panose="05000000000000000000" pitchFamily="2" charset="2"/>
              <a:buChar char="Ø"/>
            </a:pPr>
            <a:r>
              <a:rPr lang="fr-FR" u="sng" dirty="0">
                <a:solidFill>
                  <a:srgbClr val="FF0000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Côté back-end :</a:t>
            </a:r>
            <a:endParaRPr lang="fr-FR" dirty="0"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15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Node.js</a:t>
            </a:r>
            <a:r>
              <a:rPr lang="fr-FR" u="sng" dirty="0"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:</a:t>
            </a:r>
            <a:r>
              <a:rPr lang="fr-FR" dirty="0"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b="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environnement d'exécution JavaScript côté serveur qui dispose d'un large écosystème de paquets (NPM) facilitant la réutilisation du code</a:t>
            </a:r>
            <a:endParaRPr lang="fr-FR" dirty="0">
              <a:solidFill>
                <a:schemeClr val="tx1"/>
              </a:solidFill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15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Express.js :</a:t>
            </a:r>
            <a:r>
              <a:rPr lang="fr-FR" dirty="0"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dirty="0"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Framework </a:t>
            </a:r>
            <a:r>
              <a:rPr lang="fr-FR" dirty="0"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pour concevoir l’API RESTful de manière simple et rapide</a:t>
            </a:r>
          </a:p>
          <a:p>
            <a:pPr marL="457200" indent="-323850">
              <a:lnSpc>
                <a:spcPct val="15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Mongoose :</a:t>
            </a:r>
            <a:r>
              <a:rPr lang="fr-FR" dirty="0"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dirty="0"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bibliothèque fournissant une interface intuitive et structurée pour définir et gérer les données dans MongoDB (</a:t>
            </a:r>
            <a:r>
              <a:rPr lang="fr-FR" b="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base de données </a:t>
            </a:r>
            <a:r>
              <a:rPr lang="fr-FR" dirty="0"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NoSQL)</a:t>
            </a:r>
            <a:endParaRPr lang="fr-FR" u="sng" dirty="0"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15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Spécifications techniques :</a:t>
            </a:r>
            <a:endParaRPr sz="1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sz="1000" dirty="0"/>
          </a:p>
        </p:txBody>
      </p:sp>
      <p:sp>
        <p:nvSpPr>
          <p:cNvPr id="105" name="Google Shape;105;p19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9CCEF1F-1AD2-B8C0-5732-91D7C90D68BA}"/>
              </a:ext>
            </a:extLst>
          </p:cNvPr>
          <p:cNvSpPr/>
          <p:nvPr/>
        </p:nvSpPr>
        <p:spPr>
          <a:xfrm>
            <a:off x="515640" y="1398417"/>
            <a:ext cx="1581293" cy="3035708"/>
          </a:xfrm>
          <a:prstGeom prst="rect">
            <a:avLst/>
          </a:prstGeom>
          <a:solidFill>
            <a:srgbClr val="00F2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4ED0F6-4158-5E1E-17B6-5C42EA71F2C2}"/>
              </a:ext>
            </a:extLst>
          </p:cNvPr>
          <p:cNvSpPr/>
          <p:nvPr/>
        </p:nvSpPr>
        <p:spPr>
          <a:xfrm>
            <a:off x="3031958" y="1398417"/>
            <a:ext cx="2406316" cy="2962835"/>
          </a:xfrm>
          <a:prstGeom prst="rect">
            <a:avLst/>
          </a:prstGeom>
          <a:solidFill>
            <a:srgbClr val="2271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0CAC53-A634-B5FF-0458-6248BDFA30D2}"/>
              </a:ext>
            </a:extLst>
          </p:cNvPr>
          <p:cNvSpPr/>
          <p:nvPr/>
        </p:nvSpPr>
        <p:spPr>
          <a:xfrm>
            <a:off x="3241651" y="1856301"/>
            <a:ext cx="1986930" cy="364385"/>
          </a:xfrm>
          <a:prstGeom prst="rect">
            <a:avLst/>
          </a:prstGeom>
          <a:solidFill>
            <a:srgbClr val="91B9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604D01-9447-2CFC-E46A-C4815D9498FD}"/>
              </a:ext>
            </a:extLst>
          </p:cNvPr>
          <p:cNvSpPr/>
          <p:nvPr/>
        </p:nvSpPr>
        <p:spPr>
          <a:xfrm>
            <a:off x="3241651" y="2357308"/>
            <a:ext cx="1986930" cy="364385"/>
          </a:xfrm>
          <a:prstGeom prst="rect">
            <a:avLst/>
          </a:prstGeom>
          <a:solidFill>
            <a:srgbClr val="91B9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53074E-9DEE-1F6E-C4AA-9C95D1A0FD2D}"/>
              </a:ext>
            </a:extLst>
          </p:cNvPr>
          <p:cNvSpPr/>
          <p:nvPr/>
        </p:nvSpPr>
        <p:spPr>
          <a:xfrm>
            <a:off x="3241651" y="2858315"/>
            <a:ext cx="1986930" cy="364385"/>
          </a:xfrm>
          <a:prstGeom prst="rect">
            <a:avLst/>
          </a:prstGeom>
          <a:solidFill>
            <a:srgbClr val="91B9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Flèche : droite 8">
            <a:extLst>
              <a:ext uri="{FF2B5EF4-FFF2-40B4-BE49-F238E27FC236}">
                <a16:creationId xmlns:a16="http://schemas.microsoft.com/office/drawing/2014/main" id="{7F7D8D97-DA21-9DA0-2E9E-E06F26899B09}"/>
              </a:ext>
            </a:extLst>
          </p:cNvPr>
          <p:cNvSpPr/>
          <p:nvPr/>
        </p:nvSpPr>
        <p:spPr>
          <a:xfrm>
            <a:off x="2234436" y="1856301"/>
            <a:ext cx="587829" cy="261257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87A708E6-BBF7-21BD-EADB-F098E75DED9F}"/>
              </a:ext>
            </a:extLst>
          </p:cNvPr>
          <p:cNvSpPr/>
          <p:nvPr/>
        </p:nvSpPr>
        <p:spPr>
          <a:xfrm rot="10800000">
            <a:off x="2234435" y="3646208"/>
            <a:ext cx="587829" cy="261257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8116B0C-73C0-90C2-BA6E-F6D09109D5FE}"/>
              </a:ext>
            </a:extLst>
          </p:cNvPr>
          <p:cNvSpPr txBox="1"/>
          <p:nvPr/>
        </p:nvSpPr>
        <p:spPr>
          <a:xfrm>
            <a:off x="3052854" y="1380404"/>
            <a:ext cx="2889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Back-end </a:t>
            </a:r>
            <a:r>
              <a:rPr lang="fr-FR" sz="1600" dirty="0">
                <a:solidFill>
                  <a:schemeClr val="bg1"/>
                </a:solidFill>
              </a:rPr>
              <a:t>(Node.js)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7928C55-5235-0303-187C-38D0F98D3E62}"/>
              </a:ext>
            </a:extLst>
          </p:cNvPr>
          <p:cNvSpPr txBox="1"/>
          <p:nvPr/>
        </p:nvSpPr>
        <p:spPr>
          <a:xfrm>
            <a:off x="566479" y="1490718"/>
            <a:ext cx="1811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/>
                </a:solidFill>
              </a:rPr>
              <a:t>Front-end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1D8FA82-2006-3406-0697-3AC4713C48A7}"/>
              </a:ext>
            </a:extLst>
          </p:cNvPr>
          <p:cNvSpPr txBox="1"/>
          <p:nvPr/>
        </p:nvSpPr>
        <p:spPr>
          <a:xfrm>
            <a:off x="3279102" y="1888546"/>
            <a:ext cx="25857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2. Routeur </a:t>
            </a:r>
            <a:r>
              <a:rPr lang="fr-FR" sz="1000" dirty="0"/>
              <a:t>(Express.js)</a:t>
            </a:r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E0DEBAB6-79A4-3C55-77AE-6A7A72107557}"/>
              </a:ext>
            </a:extLst>
          </p:cNvPr>
          <p:cNvSpPr/>
          <p:nvPr/>
        </p:nvSpPr>
        <p:spPr>
          <a:xfrm>
            <a:off x="5647967" y="3926349"/>
            <a:ext cx="587829" cy="261257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CCCEA7-A48B-6EAE-3069-584B441D5515}"/>
              </a:ext>
            </a:extLst>
          </p:cNvPr>
          <p:cNvSpPr/>
          <p:nvPr/>
        </p:nvSpPr>
        <p:spPr>
          <a:xfrm>
            <a:off x="6576678" y="3276587"/>
            <a:ext cx="1914740" cy="1093268"/>
          </a:xfrm>
          <a:prstGeom prst="rect">
            <a:avLst/>
          </a:prstGeom>
          <a:solidFill>
            <a:srgbClr val="FF57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A288696D-3D98-1771-06E0-6A3364B03A37}"/>
              </a:ext>
            </a:extLst>
          </p:cNvPr>
          <p:cNvSpPr txBox="1"/>
          <p:nvPr/>
        </p:nvSpPr>
        <p:spPr>
          <a:xfrm>
            <a:off x="6816747" y="3306789"/>
            <a:ext cx="1811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bg1"/>
                </a:solidFill>
              </a:rPr>
              <a:t>Base de données</a:t>
            </a:r>
            <a:br>
              <a:rPr lang="fr-FR" sz="1800" dirty="0">
                <a:solidFill>
                  <a:schemeClr val="bg1"/>
                </a:solidFill>
              </a:rPr>
            </a:br>
            <a:r>
              <a:rPr lang="fr-FR" sz="1800" dirty="0">
                <a:solidFill>
                  <a:schemeClr val="bg1"/>
                </a:solidFill>
              </a:rPr>
              <a:t>(MongoDB)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9A45883-9B4D-CC7D-FB84-6F97D521E570}"/>
              </a:ext>
            </a:extLst>
          </p:cNvPr>
          <p:cNvSpPr/>
          <p:nvPr/>
        </p:nvSpPr>
        <p:spPr>
          <a:xfrm>
            <a:off x="659627" y="1992923"/>
            <a:ext cx="1293316" cy="364385"/>
          </a:xfrm>
          <a:prstGeom prst="rect">
            <a:avLst/>
          </a:prstGeom>
          <a:solidFill>
            <a:srgbClr val="7DF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7AEB5080-9025-80BD-C88B-20EC471AF773}"/>
              </a:ext>
            </a:extLst>
          </p:cNvPr>
          <p:cNvSpPr txBox="1"/>
          <p:nvPr/>
        </p:nvSpPr>
        <p:spPr>
          <a:xfrm>
            <a:off x="3287532" y="2403038"/>
            <a:ext cx="25857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3. Contrôleur </a:t>
            </a:r>
            <a:r>
              <a:rPr lang="fr-FR" sz="1000" dirty="0"/>
              <a:t>(Express.js)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B7025D5-32B4-0684-5BB4-8E5C2BD2D078}"/>
              </a:ext>
            </a:extLst>
          </p:cNvPr>
          <p:cNvSpPr txBox="1"/>
          <p:nvPr/>
        </p:nvSpPr>
        <p:spPr>
          <a:xfrm>
            <a:off x="3356086" y="2897825"/>
            <a:ext cx="25857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4. Modèle </a:t>
            </a:r>
            <a:r>
              <a:rPr lang="fr-FR" sz="1000" dirty="0"/>
              <a:t>(Mongoose)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D8265CB-4151-80AB-221A-20809F1FF84E}"/>
              </a:ext>
            </a:extLst>
          </p:cNvPr>
          <p:cNvSpPr txBox="1"/>
          <p:nvPr/>
        </p:nvSpPr>
        <p:spPr>
          <a:xfrm>
            <a:off x="583399" y="1936886"/>
            <a:ext cx="1993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App </a:t>
            </a:r>
            <a:br>
              <a:rPr lang="fr-FR" dirty="0">
                <a:solidFill>
                  <a:schemeClr val="tx1"/>
                </a:solidFill>
              </a:rPr>
            </a:br>
            <a:r>
              <a:rPr lang="fr-FR" sz="1000" dirty="0">
                <a:solidFill>
                  <a:schemeClr val="tx1"/>
                </a:solidFill>
              </a:rPr>
              <a:t>(React + HTML + CSS)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AAE5496-7D19-9CCA-A942-A21E152574D5}"/>
              </a:ext>
            </a:extLst>
          </p:cNvPr>
          <p:cNvSpPr txBox="1"/>
          <p:nvPr/>
        </p:nvSpPr>
        <p:spPr>
          <a:xfrm>
            <a:off x="2041931" y="1152475"/>
            <a:ext cx="19938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1. Requête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1C7D2642-B2FA-6F08-8A60-4E0FD3BE18A8}"/>
              </a:ext>
            </a:extLst>
          </p:cNvPr>
          <p:cNvSpPr txBox="1"/>
          <p:nvPr/>
        </p:nvSpPr>
        <p:spPr>
          <a:xfrm>
            <a:off x="2035056" y="3306789"/>
            <a:ext cx="1993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6. Réponse</a:t>
            </a:r>
          </a:p>
          <a:p>
            <a:endParaRPr lang="fr-FR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C8ED6E3A-DE09-0585-1FF9-F8F4197E80A3}"/>
              </a:ext>
            </a:extLst>
          </p:cNvPr>
          <p:cNvSpPr txBox="1"/>
          <p:nvPr/>
        </p:nvSpPr>
        <p:spPr>
          <a:xfrm>
            <a:off x="5438274" y="3446377"/>
            <a:ext cx="1993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5. Interaction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0825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Veille Technologique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sz="1000" dirty="0"/>
          </a:p>
        </p:txBody>
      </p:sp>
      <p:sp>
        <p:nvSpPr>
          <p:cNvPr id="114" name="Google Shape;114;p20"/>
          <p:cNvSpPr txBox="1"/>
          <p:nvPr/>
        </p:nvSpPr>
        <p:spPr>
          <a:xfrm>
            <a:off x="311700" y="1035794"/>
            <a:ext cx="8320500" cy="3166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>
              <a:lnSpc>
                <a:spcPct val="150000"/>
              </a:lnSpc>
              <a:buClr>
                <a:srgbClr val="0D0D0D"/>
              </a:buClr>
              <a:buSzPts val="1500"/>
            </a:pPr>
            <a:endParaRPr sz="15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La veille technologique nous a permit a l'élaboration des spécifications techniques notamment pour trouver un environnement, des </a:t>
            </a:r>
            <a:r>
              <a:rPr lang="fr-FR" sz="1500" dirty="0"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bibliothèques et des </a:t>
            </a: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frameworks compatible et très efficace ensemble, tout en restant moderne.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endParaRPr lang="fr" sz="15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Classification des sources en 2 axes :</a:t>
            </a:r>
          </a:p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	- les </a:t>
            </a: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sources techniques </a:t>
            </a:r>
            <a:r>
              <a:rPr lang="fr-FR" sz="1500" b="0" i="0" dirty="0">
                <a:solidFill>
                  <a:srgbClr val="271A38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associées au projet Menu Maker </a:t>
            </a:r>
          </a:p>
          <a:p>
            <a:pPr marL="133350">
              <a:lnSpc>
                <a:spcPct val="150000"/>
              </a:lnSpc>
              <a:buClr>
                <a:srgbClr val="0D0D0D"/>
              </a:buClr>
              <a:buSzPts val="1500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	- les </a:t>
            </a: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sources axées </a:t>
            </a:r>
            <a:r>
              <a:rPr lang="fr-FR" sz="1500" b="0" i="0" dirty="0">
                <a:solidFill>
                  <a:srgbClr val="271A38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sur le développement web</a:t>
            </a:r>
            <a:endParaRPr sz="15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4528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Veille Technologique – Axe </a:t>
            </a:r>
            <a:r>
              <a:rPr lang="fr" sz="20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technique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sz="1000" dirty="0"/>
          </a:p>
        </p:txBody>
      </p:sp>
      <p:sp>
        <p:nvSpPr>
          <p:cNvPr id="115" name="Google Shape;115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F59A3E4-2A42-71C8-B404-8A24304528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47" b="27332"/>
          <a:stretch/>
        </p:blipFill>
        <p:spPr>
          <a:xfrm>
            <a:off x="311699" y="960785"/>
            <a:ext cx="3724898" cy="406115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9528B7D-8A05-9CD3-F1FE-B5F3F94A1B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177"/>
          <a:stretch/>
        </p:blipFill>
        <p:spPr>
          <a:xfrm>
            <a:off x="4085268" y="960785"/>
            <a:ext cx="3658963" cy="1610965"/>
          </a:xfrm>
          <a:prstGeom prst="rect">
            <a:avLst/>
          </a:prstGeom>
        </p:spPr>
      </p:pic>
      <p:sp>
        <p:nvSpPr>
          <p:cNvPr id="7" name="Google Shape;114;p20">
            <a:extLst>
              <a:ext uri="{FF2B5EF4-FFF2-40B4-BE49-F238E27FC236}">
                <a16:creationId xmlns:a16="http://schemas.microsoft.com/office/drawing/2014/main" id="{C51CDE8D-AD5C-4993-FA97-939BD6C71FBA}"/>
              </a:ext>
            </a:extLst>
          </p:cNvPr>
          <p:cNvSpPr txBox="1"/>
          <p:nvPr/>
        </p:nvSpPr>
        <p:spPr>
          <a:xfrm>
            <a:off x="4036597" y="2706500"/>
            <a:ext cx="4432978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</a:pPr>
            <a:r>
              <a:rPr lang="fr-FR" u="sng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Exemple :</a:t>
            </a:r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Building a RESTful API </a:t>
            </a:r>
            <a:r>
              <a:rPr lang="fr-FR" dirty="0" err="1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Using</a:t>
            </a:r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 err="1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Node,js</a:t>
            </a:r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, Express, and MongoDB.</a:t>
            </a:r>
            <a:b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b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u="sng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Justification du choix :</a:t>
            </a:r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Guide complet pour la mise en place du back-end pour une base de données de type NoSQL.</a:t>
            </a:r>
          </a:p>
        </p:txBody>
      </p:sp>
    </p:spTree>
    <p:extLst>
      <p:ext uri="{BB962C8B-B14F-4D97-AF65-F5344CB8AC3E}">
        <p14:creationId xmlns:p14="http://schemas.microsoft.com/office/powerpoint/2010/main" val="1093139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Veille Technologique – Axe </a:t>
            </a:r>
            <a:r>
              <a:rPr lang="fr" sz="20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de </a:t>
            </a:r>
            <a:r>
              <a:rPr lang="fr-FR" sz="2000" b="0" i="0" dirty="0">
                <a:solidFill>
                  <a:srgbClr val="271A38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développement web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sz="1000" dirty="0"/>
          </a:p>
        </p:txBody>
      </p:sp>
      <p:sp>
        <p:nvSpPr>
          <p:cNvPr id="115" name="Google Shape;115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1F80353-7CD4-D9D9-9A2D-4A96AC6B48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841" b="17847"/>
          <a:stretch/>
        </p:blipFill>
        <p:spPr>
          <a:xfrm>
            <a:off x="311699" y="965198"/>
            <a:ext cx="3905547" cy="3817259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C6D75D38-15AE-E1AB-9762-3D2BE6DDD0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234"/>
          <a:stretch/>
        </p:blipFill>
        <p:spPr>
          <a:xfrm>
            <a:off x="4290041" y="965198"/>
            <a:ext cx="3905547" cy="1096811"/>
          </a:xfrm>
          <a:prstGeom prst="rect">
            <a:avLst/>
          </a:prstGeom>
        </p:spPr>
      </p:pic>
      <p:sp>
        <p:nvSpPr>
          <p:cNvPr id="4" name="Google Shape;114;p20">
            <a:extLst>
              <a:ext uri="{FF2B5EF4-FFF2-40B4-BE49-F238E27FC236}">
                <a16:creationId xmlns:a16="http://schemas.microsoft.com/office/drawing/2014/main" id="{ACE26A33-6D8C-368C-5B5A-AE4B12147782}"/>
              </a:ext>
            </a:extLst>
          </p:cNvPr>
          <p:cNvSpPr txBox="1"/>
          <p:nvPr/>
        </p:nvSpPr>
        <p:spPr>
          <a:xfrm>
            <a:off x="4290041" y="2253628"/>
            <a:ext cx="4432978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</a:pPr>
            <a:r>
              <a:rPr lang="fr-FR" u="sng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Exemple :</a:t>
            </a:r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5 Common WCAG </a:t>
            </a:r>
            <a:r>
              <a:rPr lang="fr-FR" dirty="0" err="1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Mistakes</a:t>
            </a:r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and how to </a:t>
            </a:r>
            <a:r>
              <a:rPr lang="fr-FR" dirty="0" err="1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avoid</a:t>
            </a:r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 err="1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them</a:t>
            </a:r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.</a:t>
            </a:r>
            <a:b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b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u="sng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Justification du choix :</a:t>
            </a:r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Rappels des principales erreurs rencontrées pour l’accessibilité qui n’est surtout pas a négligé.</a:t>
            </a:r>
          </a:p>
        </p:txBody>
      </p:sp>
    </p:spTree>
    <p:extLst>
      <p:ext uri="{BB962C8B-B14F-4D97-AF65-F5344CB8AC3E}">
        <p14:creationId xmlns:p14="http://schemas.microsoft.com/office/powerpoint/2010/main" val="1361803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sz="1000" dirty="0"/>
          </a:p>
        </p:txBody>
      </p:sp>
      <p:sp>
        <p:nvSpPr>
          <p:cNvPr id="124" name="Google Shape;124;p21"/>
          <p:cNvSpPr txBox="1"/>
          <p:nvPr/>
        </p:nvSpPr>
        <p:spPr>
          <a:xfrm>
            <a:off x="434775" y="1085525"/>
            <a:ext cx="8320500" cy="427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Les choix technologiques ont été fait de sorte à pouvoir concevoir l’apllication web de manière efficace et organisée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Des ressources sont mises à disposition pour aider ou informer davantage les développeurs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Le kanban sera un outil crucial pour suivre l’anvancée du projet et les méthodes agile &amp; scrum parfaites </a:t>
            </a:r>
            <a:r>
              <a:rPr lang="fr-FR" sz="16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pour faciliter le processus de développement et l’amélioration continue.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Estimation du temps total necessaire :</a:t>
            </a:r>
          </a:p>
          <a:p>
            <a:pPr marL="1143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	- pour le front-end =&gt; 30 jours et demi</a:t>
            </a:r>
          </a:p>
          <a:p>
            <a:pPr marL="1143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</a:pPr>
            <a:r>
              <a:rPr lang="fr" sz="15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	- pour le back-end =&gt; 22 jours et demi</a:t>
            </a:r>
            <a:endParaRPr sz="18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5" name="Google Shape;125;p21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2411475" y="2125800"/>
            <a:ext cx="42222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QUESTIONS ?</a:t>
            </a:r>
            <a:endParaRPr sz="3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22"/>
          <p:cNvSpPr txBox="1"/>
          <p:nvPr/>
        </p:nvSpPr>
        <p:spPr>
          <a:xfrm>
            <a:off x="115175" y="118275"/>
            <a:ext cx="23847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Sommaire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6550" algn="l" rtl="0">
              <a:lnSpc>
                <a:spcPct val="160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Contexte du projet</a:t>
            </a:r>
            <a:endParaRPr sz="17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7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Méthodologie utilisée</a:t>
            </a:r>
            <a:endParaRPr sz="17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Tableau Kanban</a:t>
            </a:r>
            <a:endParaRPr sz="17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Spécifications techniques</a:t>
            </a:r>
            <a:endParaRPr sz="17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Veille technologique</a:t>
            </a:r>
            <a:endParaRPr sz="17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Conclusion </a:t>
            </a:r>
            <a:endParaRPr sz="17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 dirty="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endParaRPr sz="1700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Contexte du Projet - Menu Maker</a:t>
            </a:r>
            <a:endParaRPr sz="3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34775" y="1085525"/>
            <a:ext cx="8320500" cy="4120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Une Interface dédiée aux restaurateurs</a:t>
            </a:r>
          </a:p>
          <a:p>
            <a:pPr marL="457200" indent="-323850">
              <a:lnSpc>
                <a:spcPct val="200000"/>
              </a:lnSpc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Simplifie la création et la mis en forme de menus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Publie en un clic un menu sur Deliveroo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Diffuse en un clic un menu sur Instagram</a:t>
            </a:r>
          </a:p>
          <a:p>
            <a:pPr marL="457200" indent="-323850">
              <a:lnSpc>
                <a:spcPct val="200000"/>
              </a:lnSpc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Exporte en un clic un menu en .pdf</a:t>
            </a:r>
          </a:p>
          <a:p>
            <a:pPr marL="457200" indent="-323850">
              <a:lnSpc>
                <a:spcPct val="200000"/>
              </a:lnSpc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Facilite la commande d’impression de menus</a:t>
            </a: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endParaRPr lang="fr" sz="1500" i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endParaRPr lang="fr" sz="1500" i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endParaRPr sz="1500" i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0" name="Google Shape;70;p15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43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Aperçu de la maquette - Page d’accueil &amp; Tableau de bord :</a:t>
            </a:r>
            <a:endParaRPr sz="18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F938C88-B1A6-37B9-D4FA-2BA5238C3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27" y="1116564"/>
            <a:ext cx="2559333" cy="377679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750A5458-8F60-E03F-30B5-D163600C78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876" y="1222595"/>
            <a:ext cx="4936259" cy="36244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2020" dirty="0">
                <a:latin typeface="Montserrat"/>
                <a:ea typeface="Montserrat"/>
                <a:cs typeface="Montserrat"/>
                <a:sym typeface="Montserrat"/>
              </a:rPr>
              <a:t>Aperçu de la maquette - Création d’un menu :</a:t>
            </a:r>
            <a:endParaRPr sz="202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C0B57C2-2183-F17D-1412-0E057F78CD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8211" y="1122205"/>
            <a:ext cx="3112445" cy="347265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8AC4ABB-0EE5-7672-D229-BEFFC03EA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600" y="1017725"/>
            <a:ext cx="5265806" cy="386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800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2020" dirty="0">
                <a:latin typeface="Montserrat"/>
                <a:ea typeface="Montserrat"/>
                <a:cs typeface="Montserrat"/>
                <a:sym typeface="Montserrat"/>
              </a:rPr>
              <a:t>Aperçu de la maquette - Personnalisation d’un menu :</a:t>
            </a:r>
            <a:endParaRPr sz="202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9903DD9-DA6B-DC1F-E87D-34E086BCE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78" y="1017725"/>
            <a:ext cx="5265011" cy="386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31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2020" dirty="0">
                <a:latin typeface="Montserrat"/>
                <a:ea typeface="Montserrat"/>
                <a:cs typeface="Montserrat"/>
                <a:sym typeface="Montserrat"/>
              </a:rPr>
              <a:t>Aperçu de la maquette - Les différents modes de diffusion :</a:t>
            </a:r>
            <a:endParaRPr sz="202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0CD53BA-86A3-5D85-E6A7-76BC8403E7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78" y="1017725"/>
            <a:ext cx="5276300" cy="387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21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Méthodologies utilisées</a:t>
            </a:r>
            <a:endParaRPr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952411"/>
            <a:ext cx="8520600" cy="39599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indent="-323850">
              <a:lnSpc>
                <a:spcPct val="22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sz="27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Méthodologie Agile :</a:t>
            </a:r>
          </a:p>
          <a:p>
            <a:pPr marL="133350" indent="0">
              <a:buClr>
                <a:srgbClr val="0D0D0D"/>
              </a:buClr>
              <a:buSzPts val="1500"/>
              <a:buNone/>
            </a:pPr>
            <a:r>
              <a:rPr lang="fr" sz="27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	- </a:t>
            </a:r>
            <a:r>
              <a:rPr lang="fr-FR" sz="27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Livraison en continue du produit via des cycles de développement itératifs</a:t>
            </a:r>
            <a:endParaRPr lang="fr" sz="2700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133350" indent="0">
              <a:buClr>
                <a:srgbClr val="0D0D0D"/>
              </a:buClr>
              <a:buSzPts val="1500"/>
              <a:buNone/>
            </a:pPr>
            <a:r>
              <a:rPr lang="fr" sz="27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	- </a:t>
            </a:r>
            <a:r>
              <a:rPr lang="fr-FR" sz="2700" dirty="0">
                <a:solidFill>
                  <a:schemeClr val="tx1"/>
                </a:solidFill>
                <a:latin typeface="Montserrat" panose="00000500000000000000" pitchFamily="2" charset="0"/>
              </a:rPr>
              <a:t>S'adapter aux changements de besoins et aux retours d'expérience</a:t>
            </a:r>
          </a:p>
          <a:p>
            <a:pPr marL="133350" indent="0">
              <a:buClr>
                <a:srgbClr val="0D0D0D"/>
              </a:buClr>
              <a:buSzPts val="1500"/>
              <a:buNone/>
            </a:pPr>
            <a:r>
              <a:rPr lang="fr-FR" sz="27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	- Facilite la collaboration avec les parties prenantes</a:t>
            </a:r>
          </a:p>
          <a:p>
            <a:pPr marL="133350" indent="0">
              <a:buClr>
                <a:srgbClr val="0D0D0D"/>
              </a:buClr>
              <a:buSzPts val="1500"/>
              <a:buNone/>
            </a:pPr>
            <a:endParaRPr lang="fr" sz="2700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indent="-323850">
              <a:lnSpc>
                <a:spcPct val="22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sz="27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Méthodologie </a:t>
            </a:r>
            <a:r>
              <a:rPr lang="fr-FR" sz="2700" dirty="0">
                <a:solidFill>
                  <a:schemeClr val="tx1"/>
                </a:solidFill>
                <a:latin typeface="Montserrat" panose="00000500000000000000" pitchFamily="2" charset="0"/>
              </a:rPr>
              <a:t>Scrum (structuration en Sprints) : </a:t>
            </a: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None/>
            </a:pPr>
            <a:r>
              <a:rPr lang="fr-FR" sz="2700" dirty="0">
                <a:solidFill>
                  <a:schemeClr val="tx1"/>
                </a:solidFill>
                <a:latin typeface="Montserrat" panose="00000500000000000000" pitchFamily="2" charset="0"/>
              </a:rPr>
              <a:t>	- Intervalle de temps de travail fixe (1 à 4 semaines)</a:t>
            </a: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None/>
            </a:pPr>
            <a:r>
              <a:rPr lang="fr-FR" sz="2700" dirty="0">
                <a:solidFill>
                  <a:schemeClr val="tx1"/>
                </a:solidFill>
                <a:latin typeface="Montserrat" panose="00000500000000000000" pitchFamily="2" charset="0"/>
              </a:rPr>
              <a:t>	- Offre un rythme aidant à se concentrer sur des objectifs atteignables.</a:t>
            </a: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None/>
            </a:pPr>
            <a:r>
              <a:rPr lang="fr-FR" sz="2700" dirty="0">
                <a:solidFill>
                  <a:schemeClr val="tx1"/>
                </a:solidFill>
                <a:latin typeface="Montserrat" panose="00000500000000000000" pitchFamily="2" charset="0"/>
              </a:rPr>
              <a:t>	- Réunion régulières pour faire le point</a:t>
            </a: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None/>
            </a:pPr>
            <a:endParaRPr lang="fr-FR" sz="2700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27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Avantages de cette approche pour le projet Menu Maker :</a:t>
            </a: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None/>
            </a:pPr>
            <a:r>
              <a:rPr lang="fr-FR" sz="27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	- Idéal pour le développement d’application web</a:t>
            </a: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None/>
            </a:pPr>
            <a:r>
              <a:rPr lang="fr-FR" sz="27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	- Facilite le processus de développement, permet une amélioration continue de la conception du produit et offre une meilleure capacité d’adaptation pour répondre aux besoins</a:t>
            </a:r>
            <a:endParaRPr sz="27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4839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23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Suivi du projet avec le Kanban - </a:t>
            </a:r>
            <a:r>
              <a:rPr lang="fr-FR" sz="2000" dirty="0">
                <a:latin typeface="Montserrat" panose="00000500000000000000" pitchFamily="2" charset="0"/>
              </a:rPr>
              <a:t>Visualisation générale : </a:t>
            </a:r>
            <a:endParaRPr sz="2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2C126BD-603F-2C81-4CA7-8F0A5976F4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1" r="1165"/>
          <a:stretch/>
        </p:blipFill>
        <p:spPr>
          <a:xfrm>
            <a:off x="387327" y="1078154"/>
            <a:ext cx="5759092" cy="382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7414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871</Words>
  <Application>Microsoft Office PowerPoint</Application>
  <PresentationFormat>Affichage à l'écran (16:9)</PresentationFormat>
  <Paragraphs>109</Paragraphs>
  <Slides>19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3" baseType="lpstr">
      <vt:lpstr>Montserrat</vt:lpstr>
      <vt:lpstr>Arial</vt:lpstr>
      <vt:lpstr>Wingdings</vt:lpstr>
      <vt:lpstr>Simple Light</vt:lpstr>
      <vt:lpstr>Présentation PowerPoint</vt:lpstr>
      <vt:lpstr>Sommaire</vt:lpstr>
      <vt:lpstr>Contexte du Projet - Menu Maker</vt:lpstr>
      <vt:lpstr>Aperçu de la maquette - Page d’accueil &amp; Tableau de bord : </vt:lpstr>
      <vt:lpstr>Aperçu de la maquette - Création d’un menu : </vt:lpstr>
      <vt:lpstr>Aperçu de la maquette - Personnalisation d’un menu : </vt:lpstr>
      <vt:lpstr>Aperçu de la maquette - Les différents modes de diffusion : </vt:lpstr>
      <vt:lpstr>Méthodologies utilisées</vt:lpstr>
      <vt:lpstr>Suivi du projet avec le Kanban - Visualisation générale : </vt:lpstr>
      <vt:lpstr>Suivi du projet avec le Kanban - Les avantages</vt:lpstr>
      <vt:lpstr>Suivi du projet avec le Kanban – La User Story</vt:lpstr>
      <vt:lpstr>Suivi du projet avec le Kanban – Explications d’une User Story</vt:lpstr>
      <vt:lpstr>Spécifications techniques :</vt:lpstr>
      <vt:lpstr>Spécifications techniques :</vt:lpstr>
      <vt:lpstr>Veille Technologique</vt:lpstr>
      <vt:lpstr>Veille Technologique – Axe technique</vt:lpstr>
      <vt:lpstr>Veille Technologique – Axe de développement web</vt:lpstr>
      <vt:lpstr>Conclusion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Thomas LEGER</dc:creator>
  <cp:lastModifiedBy>Thomas LEGER</cp:lastModifiedBy>
  <cp:revision>22</cp:revision>
  <dcterms:modified xsi:type="dcterms:W3CDTF">2024-07-05T05:04:06Z</dcterms:modified>
</cp:coreProperties>
</file>